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63" r:id="rId4"/>
    <p:sldId id="264" r:id="rId5"/>
    <p:sldId id="269" r:id="rId6"/>
    <p:sldId id="265" r:id="rId7"/>
    <p:sldId id="267" r:id="rId8"/>
    <p:sldId id="256" r:id="rId9"/>
    <p:sldId id="257" r:id="rId10"/>
    <p:sldId id="259" r:id="rId11"/>
    <p:sldId id="258" r:id="rId12"/>
    <p:sldId id="266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6" d="100"/>
          <a:sy n="46" d="100"/>
        </p:scale>
        <p:origin x="-874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6ED73-8282-4CF0-BFAA-0FFE07BBB0BC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DA2-AF3F-4EAE-B677-CFE93EE0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6277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6ED73-8282-4CF0-BFAA-0FFE07BBB0BC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DA2-AF3F-4EAE-B677-CFE93EE0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0510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6ED73-8282-4CF0-BFAA-0FFE07BBB0BC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DA2-AF3F-4EAE-B677-CFE93EE0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0625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6ED73-8282-4CF0-BFAA-0FFE07BBB0BC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DA2-AF3F-4EAE-B677-CFE93EE0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827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6ED73-8282-4CF0-BFAA-0FFE07BBB0BC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DA2-AF3F-4EAE-B677-CFE93EE0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4275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6ED73-8282-4CF0-BFAA-0FFE07BBB0BC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DA2-AF3F-4EAE-B677-CFE93EE0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9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6ED73-8282-4CF0-BFAA-0FFE07BBB0BC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DA2-AF3F-4EAE-B677-CFE93EE0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2131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6ED73-8282-4CF0-BFAA-0FFE07BBB0BC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DA2-AF3F-4EAE-B677-CFE93EE0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4405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6ED73-8282-4CF0-BFAA-0FFE07BBB0BC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DA2-AF3F-4EAE-B677-CFE93EE0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3852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6ED73-8282-4CF0-BFAA-0FFE07BBB0BC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DA2-AF3F-4EAE-B677-CFE93EE0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9427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6ED73-8282-4CF0-BFAA-0FFE07BBB0BC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74DA2-AF3F-4EAE-B677-CFE93EE0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134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6ED73-8282-4CF0-BFAA-0FFE07BBB0BC}" type="datetimeFigureOut">
              <a:rPr lang="ru-RU" smtClean="0"/>
              <a:pPr/>
              <a:t>22.03.2022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74DA2-AF3F-4EAE-B677-CFE93EE0A3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738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Функциональная грамотность и способы ее формирования на уроках окружающего мира.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55520" y="1765970"/>
            <a:ext cx="7384868" cy="4796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7342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Умение формировать представления о причинно-следственных связях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0128" y="1825625"/>
            <a:ext cx="5631743" cy="4351338"/>
          </a:xfrm>
        </p:spPr>
      </p:pic>
    </p:spTree>
    <p:extLst>
      <p:ext uri="{BB962C8B-B14F-4D97-AF65-F5344CB8AC3E}">
        <p14:creationId xmlns:p14="http://schemas.microsoft.com/office/powerpoint/2010/main" xmlns="" val="3751377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Умение классифицировать факты, явления по заданным признакам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782082"/>
            <a:ext cx="6116005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54205" y="2192972"/>
            <a:ext cx="4960955" cy="352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3906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5029" y="496389"/>
            <a:ext cx="1051995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Приём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«Хорошо - плохо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Приём направлен на активизацию мыслительной деятельности обучающихся на уроке, формирование представления о том, как устроено противоречие. Формирует познавательные умений: обучающиеся осознанно и произвольно строят речевые высказывания в устной форме; устанавливают причинно-следственные связи; строят логические цепочки рассуждений и приводят доказательства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12954085"/>
              </p:ext>
            </p:extLst>
          </p:nvPr>
        </p:nvGraphicFramePr>
        <p:xfrm>
          <a:off x="2085043" y="4256115"/>
          <a:ext cx="8521996" cy="2061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0998"/>
                <a:gridCol w="4260998"/>
              </a:tblGrid>
              <a:tr h="412311">
                <a:tc>
                  <a:txBody>
                    <a:bodyPr/>
                    <a:lstStyle/>
                    <a:p>
                      <a:r>
                        <a:rPr lang="ru-RU" dirty="0" smtClean="0"/>
                        <a:t>Плюс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Минус</a:t>
                      </a:r>
                      <a:endParaRPr lang="ru-RU" dirty="0"/>
                    </a:p>
                  </a:txBody>
                  <a:tcPr/>
                </a:tc>
              </a:tr>
              <a:tr h="412311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свежий воздух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прохладно</a:t>
                      </a:r>
                      <a:endParaRPr lang="ru-RU" dirty="0"/>
                    </a:p>
                  </a:txBody>
                  <a:tcPr/>
                </a:tc>
              </a:tr>
              <a:tr h="412311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можно ловить рыбу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много комаров</a:t>
                      </a:r>
                      <a:endParaRPr lang="ru-RU" dirty="0"/>
                    </a:p>
                  </a:txBody>
                  <a:tcPr/>
                </a:tc>
              </a:tr>
              <a:tr h="412311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часто купаться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можно утонуть</a:t>
                      </a:r>
                      <a:endParaRPr lang="ru-RU" dirty="0"/>
                    </a:p>
                  </a:txBody>
                  <a:tcPr/>
                </a:tc>
              </a:tr>
              <a:tr h="412311">
                <a:tc>
                  <a:txBody>
                    <a:bodyPr/>
                    <a:lstStyle/>
                    <a:p>
                      <a:r>
                        <a:rPr lang="ru-RU" dirty="0" smtClean="0"/>
                        <a:t>наблюдать за красотой заката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могут быть наводнения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602256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окр семинар\1 защита проект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3" y="-520700"/>
            <a:ext cx="11801475" cy="79009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формирования функциональной </a:t>
            </a: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 </a:t>
            </a:r>
            <a:r>
              <a:rPr lang="ru-RU" alt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уроках окружающего </a:t>
            </a:r>
            <a:r>
              <a:rPr lang="ru-RU" alt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 необходимы </a:t>
            </a:r>
            <a:r>
              <a:rPr lang="ru-RU" altLang="ru-RU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условия</a:t>
            </a:r>
            <a:r>
              <a:rPr lang="ru-RU" altLang="ru-RU" sz="3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alt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7646" y="1854926"/>
            <a:ext cx="6374674" cy="342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spcBef>
                <a:spcPts val="550"/>
              </a:spcBef>
              <a:buClr>
                <a:srgbClr val="E2D700"/>
              </a:buClr>
              <a:buSzPct val="100000"/>
              <a:buFont typeface="Wingdings" charset="2"/>
              <a:buChar char=""/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обучение должно носить </a:t>
            </a:r>
            <a:r>
              <a:rPr lang="ru-RU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деятельностный</a:t>
            </a:r>
            <a:r>
              <a:rPr lang="ru-RU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характер (одна из целевых функций обучения – формирование у школьников умений самостоятельной учебной деятельности, поэтому проблема функциональной грамотности рассматривается, как проблема </a:t>
            </a:r>
            <a:r>
              <a:rPr lang="ru-RU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деятельностная</a:t>
            </a:r>
            <a:r>
              <a:rPr lang="ru-RU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, как проблема поиска механизмов и способов быстрой адаптации в современном мире);</a:t>
            </a:r>
          </a:p>
          <a:p>
            <a:pPr algn="just">
              <a:lnSpc>
                <a:spcPct val="80000"/>
              </a:lnSpc>
              <a:spcBef>
                <a:spcPts val="550"/>
              </a:spcBef>
              <a:buClr>
                <a:srgbClr val="E2D700"/>
              </a:buClr>
              <a:buSzPct val="100000"/>
              <a:buFont typeface="Wingdings" charset="2"/>
              <a:buChar char=""/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учащиеся должны стать активными участниками процесса изучения нового материала;</a:t>
            </a:r>
          </a:p>
          <a:p>
            <a:pPr algn="just">
              <a:lnSpc>
                <a:spcPct val="80000"/>
              </a:lnSpc>
              <a:spcBef>
                <a:spcPts val="550"/>
              </a:spcBef>
              <a:buClr>
                <a:srgbClr val="E2D700"/>
              </a:buClr>
              <a:buSzPct val="100000"/>
              <a:buFont typeface="Wingdings" charset="2"/>
              <a:buChar char=""/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учебный процесс необходимо ориентировать на развитие самостоятельности и ответственности ученика за результаты своей деятельности;</a:t>
            </a:r>
          </a:p>
          <a:p>
            <a:pPr algn="just">
              <a:lnSpc>
                <a:spcPct val="80000"/>
              </a:lnSpc>
              <a:spcBef>
                <a:spcPts val="550"/>
              </a:spcBef>
              <a:buClr>
                <a:srgbClr val="E2D700"/>
              </a:buClr>
              <a:buSzPct val="100000"/>
              <a:buFont typeface="Wingdings" charset="2"/>
              <a:buChar char=""/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в урочной деятельности использовать продуктивные формы групповой работы</a:t>
            </a:r>
            <a:r>
              <a:rPr lang="ru-RU" b="1" dirty="0" smtClean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;</a:t>
            </a:r>
            <a:endParaRPr lang="ru-RU" sz="1600" dirty="0">
              <a:solidFill>
                <a:srgbClr val="000000"/>
              </a:solidFill>
              <a:latin typeface="Calibri" pitchFamily="32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499" y="1376589"/>
            <a:ext cx="3658424" cy="242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75655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052" y="1429053"/>
            <a:ext cx="11730446" cy="323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5503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54629" y="2029039"/>
            <a:ext cx="6823079" cy="4066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5526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Задание: прочитай и подчеркни одной чертой весенние изменения в живой природе и двумя в неживой природе</a:t>
            </a:r>
            <a:endParaRPr lang="ru-RU" sz="4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22469" y="2259935"/>
            <a:ext cx="348342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C3C3C"/>
                </a:solidFill>
                <a:latin typeface="PT Sans"/>
              </a:rPr>
              <a:t>Апрель</a:t>
            </a:r>
          </a:p>
          <a:p>
            <a:r>
              <a:rPr lang="ru-RU" b="1" dirty="0">
                <a:latin typeface="Noto Serif"/>
              </a:rPr>
              <a:t>Апрель! Апрель!</a:t>
            </a:r>
            <a:br>
              <a:rPr lang="ru-RU" b="1" dirty="0">
                <a:latin typeface="Noto Serif"/>
              </a:rPr>
            </a:br>
            <a:r>
              <a:rPr lang="ru-RU" b="1" dirty="0">
                <a:latin typeface="Noto Serif"/>
              </a:rPr>
              <a:t>На дворе звенит капель.</a:t>
            </a:r>
          </a:p>
          <a:p>
            <a:r>
              <a:rPr lang="ru-RU" b="1" dirty="0">
                <a:latin typeface="Noto Serif"/>
              </a:rPr>
              <a:t>По полям бегут ручьи,</a:t>
            </a:r>
            <a:br>
              <a:rPr lang="ru-RU" b="1" dirty="0">
                <a:latin typeface="Noto Serif"/>
              </a:rPr>
            </a:br>
            <a:r>
              <a:rPr lang="ru-RU" b="1" dirty="0">
                <a:latin typeface="Noto Serif"/>
              </a:rPr>
              <a:t>На дорогах лужи.</a:t>
            </a:r>
            <a:br>
              <a:rPr lang="ru-RU" b="1" dirty="0">
                <a:latin typeface="Noto Serif"/>
              </a:rPr>
            </a:br>
            <a:r>
              <a:rPr lang="ru-RU" b="1" dirty="0">
                <a:latin typeface="Noto Serif"/>
              </a:rPr>
              <a:t>Скоро выйдут муравьи</a:t>
            </a:r>
            <a:br>
              <a:rPr lang="ru-RU" b="1" dirty="0">
                <a:latin typeface="Noto Serif"/>
              </a:rPr>
            </a:br>
            <a:r>
              <a:rPr lang="ru-RU" b="1" dirty="0">
                <a:latin typeface="Noto Serif"/>
              </a:rPr>
              <a:t>После зимней стужи.</a:t>
            </a:r>
          </a:p>
          <a:p>
            <a:r>
              <a:rPr lang="ru-RU" b="1" dirty="0">
                <a:latin typeface="Noto Serif"/>
              </a:rPr>
              <a:t>Пробирается медведь</a:t>
            </a:r>
            <a:br>
              <a:rPr lang="ru-RU" b="1" dirty="0">
                <a:latin typeface="Noto Serif"/>
              </a:rPr>
            </a:br>
            <a:r>
              <a:rPr lang="ru-RU" b="1" dirty="0">
                <a:latin typeface="Noto Serif"/>
              </a:rPr>
              <a:t>Сквозь густой валежник.</a:t>
            </a:r>
            <a:br>
              <a:rPr lang="ru-RU" b="1" dirty="0">
                <a:latin typeface="Noto Serif"/>
              </a:rPr>
            </a:br>
            <a:r>
              <a:rPr lang="ru-RU" b="1" dirty="0">
                <a:latin typeface="Noto Serif"/>
              </a:rPr>
              <a:t>Стали птицы песни петь</a:t>
            </a:r>
            <a:br>
              <a:rPr lang="ru-RU" b="1" dirty="0">
                <a:latin typeface="Noto Serif"/>
              </a:rPr>
            </a:br>
            <a:r>
              <a:rPr lang="ru-RU" b="1" dirty="0">
                <a:latin typeface="Noto Serif"/>
              </a:rPr>
              <a:t>И расцвел подснежник.</a:t>
            </a:r>
            <a:endParaRPr lang="ru-RU" b="1" i="0" dirty="0">
              <a:effectLst/>
              <a:latin typeface="Noto Serif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3100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1891" y="448887"/>
            <a:ext cx="9975273" cy="56467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89218" y="665020"/>
            <a:ext cx="5239393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3C3C3C"/>
                </a:solidFill>
                <a:latin typeface="PT Sans"/>
              </a:rPr>
              <a:t>Апрель</a:t>
            </a:r>
          </a:p>
          <a:p>
            <a:r>
              <a:rPr lang="ru-RU" sz="2400" b="1" dirty="0">
                <a:latin typeface="Noto Serif"/>
              </a:rPr>
              <a:t>Апрель! Апрель!</a:t>
            </a:r>
            <a:br>
              <a:rPr lang="ru-RU" sz="2400" b="1" dirty="0">
                <a:latin typeface="Noto Serif"/>
              </a:rPr>
            </a:br>
            <a:r>
              <a:rPr lang="ru-RU" sz="2400" b="1" dirty="0">
                <a:latin typeface="Noto Serif"/>
              </a:rPr>
              <a:t>На дворе звенит капель.</a:t>
            </a:r>
          </a:p>
          <a:p>
            <a:r>
              <a:rPr lang="ru-RU" sz="2400" b="1" dirty="0">
                <a:latin typeface="Noto Serif"/>
              </a:rPr>
              <a:t>По полям бегут ручьи,</a:t>
            </a:r>
            <a:br>
              <a:rPr lang="ru-RU" sz="2400" b="1" dirty="0">
                <a:latin typeface="Noto Serif"/>
              </a:rPr>
            </a:br>
            <a:r>
              <a:rPr lang="ru-RU" sz="2400" b="1" dirty="0">
                <a:latin typeface="Noto Serif"/>
              </a:rPr>
              <a:t>На дорогах лужи.</a:t>
            </a:r>
            <a:br>
              <a:rPr lang="ru-RU" sz="2400" b="1" dirty="0">
                <a:latin typeface="Noto Serif"/>
              </a:rPr>
            </a:br>
            <a:r>
              <a:rPr lang="ru-RU" sz="2400" b="1" dirty="0">
                <a:latin typeface="Noto Serif"/>
              </a:rPr>
              <a:t>Скоро выйдут муравьи</a:t>
            </a:r>
            <a:br>
              <a:rPr lang="ru-RU" sz="2400" b="1" dirty="0">
                <a:latin typeface="Noto Serif"/>
              </a:rPr>
            </a:br>
            <a:r>
              <a:rPr lang="ru-RU" sz="2400" b="1" dirty="0">
                <a:latin typeface="Noto Serif"/>
              </a:rPr>
              <a:t>После зимней стужи.</a:t>
            </a:r>
          </a:p>
          <a:p>
            <a:r>
              <a:rPr lang="ru-RU" sz="2400" b="1" dirty="0">
                <a:latin typeface="Noto Serif"/>
              </a:rPr>
              <a:t>Пробирается </a:t>
            </a:r>
            <a:r>
              <a:rPr lang="ru-RU" sz="2400" b="1" dirty="0" smtClean="0">
                <a:latin typeface="Noto Serif"/>
              </a:rPr>
              <a:t>медведь</a:t>
            </a:r>
            <a:r>
              <a:rPr lang="ru-RU" sz="2400" b="1" dirty="0">
                <a:latin typeface="Noto Serif"/>
              </a:rPr>
              <a:t/>
            </a:r>
            <a:br>
              <a:rPr lang="ru-RU" sz="2400" b="1" dirty="0">
                <a:latin typeface="Noto Serif"/>
              </a:rPr>
            </a:br>
            <a:r>
              <a:rPr lang="ru-RU" sz="2400" b="1" dirty="0">
                <a:latin typeface="Noto Serif"/>
              </a:rPr>
              <a:t>Сквозь густой валежник</a:t>
            </a:r>
            <a:r>
              <a:rPr lang="ru-RU" sz="2400" b="1" dirty="0" smtClean="0">
                <a:latin typeface="Noto Serif"/>
              </a:rPr>
              <a:t>.</a:t>
            </a:r>
            <a:r>
              <a:rPr lang="ru-RU" sz="2400" b="1" dirty="0">
                <a:latin typeface="Noto Serif"/>
              </a:rPr>
              <a:t/>
            </a:r>
            <a:br>
              <a:rPr lang="ru-RU" sz="2400" b="1" dirty="0">
                <a:latin typeface="Noto Serif"/>
              </a:rPr>
            </a:br>
            <a:r>
              <a:rPr lang="ru-RU" sz="2400" b="1" dirty="0">
                <a:latin typeface="Noto Serif"/>
              </a:rPr>
              <a:t>Стали птицы песни петь</a:t>
            </a:r>
            <a:br>
              <a:rPr lang="ru-RU" sz="2400" b="1" dirty="0">
                <a:latin typeface="Noto Serif"/>
              </a:rPr>
            </a:br>
            <a:r>
              <a:rPr lang="ru-RU" sz="2400" b="1" dirty="0">
                <a:latin typeface="Noto Serif"/>
              </a:rPr>
              <a:t>И расцвел подснежник.</a:t>
            </a:r>
            <a:endParaRPr lang="ru-RU" sz="2400" b="1" i="0" dirty="0">
              <a:effectLst/>
              <a:latin typeface="Noto Serif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835535" y="2826327"/>
            <a:ext cx="1080654" cy="1662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489171" y="3610495"/>
            <a:ext cx="1080654" cy="1662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328160" y="4278284"/>
            <a:ext cx="1080654" cy="1662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525193" y="4693921"/>
            <a:ext cx="1080654" cy="1662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 b="42529"/>
          <a:stretch>
            <a:fillRect/>
          </a:stretch>
        </p:blipFill>
        <p:spPr>
          <a:xfrm>
            <a:off x="199505" y="315885"/>
            <a:ext cx="11671070" cy="568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6743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2038" y="1047404"/>
            <a:ext cx="9817372" cy="508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9772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Умение находить и отбирать информацию из рисунков</a:t>
            </a:r>
            <a:endParaRPr lang="ru-RU" b="1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1025" y="1825625"/>
            <a:ext cx="9792393" cy="4478058"/>
          </a:xfrm>
        </p:spPr>
      </p:pic>
    </p:spTree>
    <p:extLst>
      <p:ext uri="{BB962C8B-B14F-4D97-AF65-F5344CB8AC3E}">
        <p14:creationId xmlns:p14="http://schemas.microsoft.com/office/powerpoint/2010/main" xmlns="" val="2194687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Умение обобщать информацию по рисункам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Объедини по каким</a:t>
            </a:r>
          </a:p>
          <a:p>
            <a:pPr marL="0" indent="0">
              <a:buNone/>
            </a:pPr>
            <a:r>
              <a:rPr lang="ru-RU" dirty="0" smtClean="0"/>
              <a:t> признакам наступает</a:t>
            </a:r>
          </a:p>
          <a:p>
            <a:pPr marL="0" indent="0">
              <a:buNone/>
            </a:pPr>
            <a:r>
              <a:rPr lang="ru-RU" dirty="0" smtClean="0"/>
              <a:t> весна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62" t="1397" r="8762" b="8699"/>
          <a:stretch/>
        </p:blipFill>
        <p:spPr>
          <a:xfrm>
            <a:off x="4876799" y="1690688"/>
            <a:ext cx="5660571" cy="462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631978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175</Words>
  <Application>Microsoft Office PowerPoint</Application>
  <PresentationFormat>Произвольный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Функциональная грамотность и способы ее формирования на уроках окружающего мира.</vt:lpstr>
      <vt:lpstr> Для формирования функциональной грамотности  на уроках окружающего мира необходимы следующие условия: </vt:lpstr>
      <vt:lpstr>Слайд 3</vt:lpstr>
      <vt:lpstr>Задание: прочитай и подчеркни одной чертой весенние изменения в живой природе и двумя в неживой природе</vt:lpstr>
      <vt:lpstr>Слайд 5</vt:lpstr>
      <vt:lpstr>Слайд 6</vt:lpstr>
      <vt:lpstr>Слайд 7</vt:lpstr>
      <vt:lpstr>Умение находить и отбирать информацию из рисунков</vt:lpstr>
      <vt:lpstr>Умение обобщать информацию по рисункам</vt:lpstr>
      <vt:lpstr>Умение формировать представления о причинно-следственных связях</vt:lpstr>
      <vt:lpstr>Умение классифицировать факты, явления по заданным признакам</vt:lpstr>
      <vt:lpstr>Слайд 12</vt:lpstr>
      <vt:lpstr>Слайд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Умение находить и отбирать информацию из рисунков</dc:title>
  <dc:creator>User</dc:creator>
  <cp:lastModifiedBy>11</cp:lastModifiedBy>
  <cp:revision>10</cp:revision>
  <dcterms:created xsi:type="dcterms:W3CDTF">2022-03-19T16:40:18Z</dcterms:created>
  <dcterms:modified xsi:type="dcterms:W3CDTF">2022-03-22T08:31:39Z</dcterms:modified>
</cp:coreProperties>
</file>